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aleway ExtraBold"/>
      <p:bold r:id="rId28"/>
      <p:boldItalic r:id="rId29"/>
    </p:embeddedFont>
    <p:embeddedFont>
      <p:font typeface="Raleway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alewayExtraBold-bold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Extra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Light-bold.fntdata"/><Relationship Id="rId30" Type="http://schemas.openxmlformats.org/officeDocument/2006/relationships/font" Target="fonts/RalewayLight-regular.fntdata"/><Relationship Id="rId11" Type="http://schemas.openxmlformats.org/officeDocument/2006/relationships/slide" Target="slides/slide7.xml"/><Relationship Id="rId33" Type="http://schemas.openxmlformats.org/officeDocument/2006/relationships/font" Target="fonts/Raleway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Kayla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Kayla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Kayla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Igor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Igor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Igor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Igor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Igor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Igor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Igor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Igor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Kayla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Kayla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Kayla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Kayla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Kayla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Kayla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Kayla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Kayla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0000FF">
            <a:alpha val="26540"/>
          </a:srgb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lored">
    <p:bg>
      <p:bgPr>
        <a:solidFill>
          <a:srgbClr val="0000FF">
            <a:alpha val="26540"/>
          </a:srgbClr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‹#›</a:t>
            </a:fld>
          </a:p>
        </p:txBody>
      </p:sp>
      <p:sp>
        <p:nvSpPr>
          <p:cNvPr id="52" name="Shape 5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solidFill>
          <a:srgbClr val="0000FF">
            <a:alpha val="26540"/>
          </a:srgbClr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solidFill>
          <a:srgbClr val="0000FF">
            <a:alpha val="26540"/>
          </a:srgbClr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 flipH="1"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5800"/>
              <a:buNone/>
              <a:defRPr/>
            </a:lvl1pPr>
            <a:lvl2pPr lvl="1">
              <a:spcBef>
                <a:spcPts val="0"/>
              </a:spcBef>
              <a:buSzPts val="5800"/>
              <a:buNone/>
              <a:defRPr/>
            </a:lvl2pPr>
            <a:lvl3pPr lvl="2">
              <a:spcBef>
                <a:spcPts val="0"/>
              </a:spcBef>
              <a:buSzPts val="5800"/>
              <a:buNone/>
              <a:defRPr/>
            </a:lvl3pPr>
            <a:lvl4pPr lvl="3">
              <a:spcBef>
                <a:spcPts val="0"/>
              </a:spcBef>
              <a:buSzPts val="5800"/>
              <a:buNone/>
              <a:defRPr/>
            </a:lvl4pPr>
            <a:lvl5pPr lvl="4">
              <a:spcBef>
                <a:spcPts val="0"/>
              </a:spcBef>
              <a:buSzPts val="5800"/>
              <a:buNone/>
              <a:defRPr/>
            </a:lvl5pPr>
            <a:lvl6pPr lvl="5">
              <a:spcBef>
                <a:spcPts val="0"/>
              </a:spcBef>
              <a:buSzPts val="5800"/>
              <a:buNone/>
              <a:defRPr/>
            </a:lvl6pPr>
            <a:lvl7pPr lvl="6">
              <a:spcBef>
                <a:spcPts val="0"/>
              </a:spcBef>
              <a:buSzPts val="5800"/>
              <a:buNone/>
              <a:defRPr/>
            </a:lvl7pPr>
            <a:lvl8pPr lvl="7">
              <a:spcBef>
                <a:spcPts val="0"/>
              </a:spcBef>
              <a:buSzPts val="5800"/>
              <a:buNone/>
              <a:defRPr/>
            </a:lvl8pPr>
            <a:lvl9pPr lvl="8">
              <a:spcBef>
                <a:spcPts val="0"/>
              </a:spcBef>
              <a:buSzPts val="58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0000FF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buClr>
                <a:srgbClr val="0000FF"/>
              </a:buClr>
              <a:buSzPts val="1800"/>
              <a:buChar char="○"/>
              <a:defRPr/>
            </a:lvl2pPr>
            <a:lvl3pPr lvl="2">
              <a:spcBef>
                <a:spcPts val="0"/>
              </a:spcBef>
              <a:buClr>
                <a:srgbClr val="0000FF"/>
              </a:buClr>
              <a:buSzPts val="18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5800"/>
              <a:buNone/>
              <a:defRPr/>
            </a:lvl1pPr>
            <a:lvl2pPr lvl="1">
              <a:spcBef>
                <a:spcPts val="0"/>
              </a:spcBef>
              <a:buSzPts val="5800"/>
              <a:buNone/>
              <a:defRPr/>
            </a:lvl2pPr>
            <a:lvl3pPr lvl="2">
              <a:spcBef>
                <a:spcPts val="0"/>
              </a:spcBef>
              <a:buSzPts val="5800"/>
              <a:buNone/>
              <a:defRPr/>
            </a:lvl3pPr>
            <a:lvl4pPr lvl="3">
              <a:spcBef>
                <a:spcPts val="0"/>
              </a:spcBef>
              <a:buSzPts val="5800"/>
              <a:buNone/>
              <a:defRPr/>
            </a:lvl4pPr>
            <a:lvl5pPr lvl="4">
              <a:spcBef>
                <a:spcPts val="0"/>
              </a:spcBef>
              <a:buSzPts val="5800"/>
              <a:buNone/>
              <a:defRPr/>
            </a:lvl5pPr>
            <a:lvl6pPr lvl="5">
              <a:spcBef>
                <a:spcPts val="0"/>
              </a:spcBef>
              <a:buSzPts val="5800"/>
              <a:buNone/>
              <a:defRPr/>
            </a:lvl6pPr>
            <a:lvl7pPr lvl="6">
              <a:spcBef>
                <a:spcPts val="0"/>
              </a:spcBef>
              <a:buSzPts val="5800"/>
              <a:buNone/>
              <a:defRPr/>
            </a:lvl7pPr>
            <a:lvl8pPr lvl="7">
              <a:spcBef>
                <a:spcPts val="0"/>
              </a:spcBef>
              <a:buSzPts val="5800"/>
              <a:buNone/>
              <a:defRPr/>
            </a:lvl8pPr>
            <a:lvl9pPr lvl="8">
              <a:spcBef>
                <a:spcPts val="0"/>
              </a:spcBef>
              <a:buSzPts val="5800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0000FF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buClr>
                <a:srgbClr val="0000FF"/>
              </a:buClr>
              <a:buSzPts val="1800"/>
              <a:buChar char="○"/>
              <a:defRPr/>
            </a:lvl2pPr>
            <a:lvl3pPr lvl="2">
              <a:spcBef>
                <a:spcPts val="0"/>
              </a:spcBef>
              <a:buClr>
                <a:srgbClr val="0000FF"/>
              </a:buClr>
              <a:buSzPts val="18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0000FF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buClr>
                <a:srgbClr val="0000FF"/>
              </a:buClr>
              <a:buSzPts val="1800"/>
              <a:buChar char="○"/>
              <a:defRPr/>
            </a:lvl2pPr>
            <a:lvl3pPr lvl="2">
              <a:spcBef>
                <a:spcPts val="0"/>
              </a:spcBef>
              <a:buClr>
                <a:srgbClr val="0000FF"/>
              </a:buClr>
              <a:buSzPts val="18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5800"/>
              <a:buNone/>
              <a:defRPr/>
            </a:lvl1pPr>
            <a:lvl2pPr lvl="1" rtl="0">
              <a:spcBef>
                <a:spcPts val="0"/>
              </a:spcBef>
              <a:buSzPts val="5800"/>
              <a:buNone/>
              <a:defRPr/>
            </a:lvl2pPr>
            <a:lvl3pPr lvl="2" rtl="0">
              <a:spcBef>
                <a:spcPts val="0"/>
              </a:spcBef>
              <a:buSzPts val="5800"/>
              <a:buNone/>
              <a:defRPr/>
            </a:lvl3pPr>
            <a:lvl4pPr lvl="3" rtl="0">
              <a:spcBef>
                <a:spcPts val="0"/>
              </a:spcBef>
              <a:buSzPts val="5800"/>
              <a:buNone/>
              <a:defRPr/>
            </a:lvl4pPr>
            <a:lvl5pPr lvl="4" rtl="0">
              <a:spcBef>
                <a:spcPts val="0"/>
              </a:spcBef>
              <a:buSzPts val="5800"/>
              <a:buNone/>
              <a:defRPr/>
            </a:lvl5pPr>
            <a:lvl6pPr lvl="5" rtl="0">
              <a:spcBef>
                <a:spcPts val="0"/>
              </a:spcBef>
              <a:buSzPts val="5800"/>
              <a:buNone/>
              <a:defRPr/>
            </a:lvl6pPr>
            <a:lvl7pPr lvl="6" rtl="0">
              <a:spcBef>
                <a:spcPts val="0"/>
              </a:spcBef>
              <a:buSzPts val="5800"/>
              <a:buNone/>
              <a:defRPr/>
            </a:lvl7pPr>
            <a:lvl8pPr lvl="7" rtl="0">
              <a:spcBef>
                <a:spcPts val="0"/>
              </a:spcBef>
              <a:buSzPts val="5800"/>
              <a:buNone/>
              <a:defRPr/>
            </a:lvl8pPr>
            <a:lvl9pPr lvl="8" rtl="0">
              <a:spcBef>
                <a:spcPts val="0"/>
              </a:spcBef>
              <a:buSzPts val="5800"/>
              <a:buNone/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00FF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Clr>
                <a:srgbClr val="0000FF"/>
              </a:buClr>
              <a:buSzPts val="1400"/>
              <a:buChar char="○"/>
              <a:defRPr sz="1400"/>
            </a:lvl2pPr>
            <a:lvl3pPr lvl="2" rtl="0">
              <a:spcBef>
                <a:spcPts val="0"/>
              </a:spcBef>
              <a:buClr>
                <a:srgbClr val="0000FF"/>
              </a:buClr>
              <a:buSzPts val="1400"/>
              <a:buChar char="■"/>
              <a:defRPr sz="1400"/>
            </a:lvl3pPr>
            <a:lvl4pPr lvl="3" rtl="0">
              <a:spcBef>
                <a:spcPts val="0"/>
              </a:spcBef>
              <a:buSzPts val="1400"/>
              <a:buChar char="●"/>
              <a:defRPr sz="1400"/>
            </a:lvl4pPr>
            <a:lvl5pPr lvl="4" rtl="0">
              <a:spcBef>
                <a:spcPts val="0"/>
              </a:spcBef>
              <a:buSzPts val="1400"/>
              <a:buChar char="○"/>
              <a:defRPr sz="1400"/>
            </a:lvl5pPr>
            <a:lvl6pPr lvl="5" rtl="0">
              <a:spcBef>
                <a:spcPts val="0"/>
              </a:spcBef>
              <a:buSzPts val="1400"/>
              <a:buChar char="■"/>
              <a:defRPr sz="1400"/>
            </a:lvl6pPr>
            <a:lvl7pPr lvl="6" rtl="0">
              <a:spcBef>
                <a:spcPts val="0"/>
              </a:spcBef>
              <a:buSzPts val="1400"/>
              <a:buChar char="●"/>
              <a:defRPr sz="1400"/>
            </a:lvl7pPr>
            <a:lvl8pPr lvl="7" rtl="0">
              <a:spcBef>
                <a:spcPts val="0"/>
              </a:spcBef>
              <a:buSzPts val="1400"/>
              <a:buChar char="○"/>
              <a:defRPr sz="1400"/>
            </a:lvl8pPr>
            <a:lvl9pPr lvl="8" rtl="0">
              <a:spcBef>
                <a:spcPts val="0"/>
              </a:spcBef>
              <a:buSzPts val="1400"/>
              <a:buChar char="■"/>
              <a:defRPr sz="1400"/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00FF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Clr>
                <a:srgbClr val="0000FF"/>
              </a:buClr>
              <a:buSzPts val="1400"/>
              <a:buChar char="○"/>
              <a:defRPr sz="1400"/>
            </a:lvl2pPr>
            <a:lvl3pPr lvl="2" rtl="0">
              <a:spcBef>
                <a:spcPts val="0"/>
              </a:spcBef>
              <a:buClr>
                <a:srgbClr val="0000FF"/>
              </a:buClr>
              <a:buSzPts val="1400"/>
              <a:buChar char="■"/>
              <a:defRPr sz="1400"/>
            </a:lvl3pPr>
            <a:lvl4pPr lvl="3" rtl="0">
              <a:spcBef>
                <a:spcPts val="0"/>
              </a:spcBef>
              <a:buSzPts val="1400"/>
              <a:buChar char="●"/>
              <a:defRPr sz="1400"/>
            </a:lvl4pPr>
            <a:lvl5pPr lvl="4" rtl="0">
              <a:spcBef>
                <a:spcPts val="0"/>
              </a:spcBef>
              <a:buSzPts val="1400"/>
              <a:buChar char="○"/>
              <a:defRPr sz="1400"/>
            </a:lvl5pPr>
            <a:lvl6pPr lvl="5" rtl="0">
              <a:spcBef>
                <a:spcPts val="0"/>
              </a:spcBef>
              <a:buSzPts val="1400"/>
              <a:buChar char="■"/>
              <a:defRPr sz="1400"/>
            </a:lvl6pPr>
            <a:lvl7pPr lvl="6" rtl="0">
              <a:spcBef>
                <a:spcPts val="0"/>
              </a:spcBef>
              <a:buSzPts val="1400"/>
              <a:buChar char="●"/>
              <a:defRPr sz="1400"/>
            </a:lvl7pPr>
            <a:lvl8pPr lvl="7" rtl="0">
              <a:spcBef>
                <a:spcPts val="0"/>
              </a:spcBef>
              <a:buSzPts val="1400"/>
              <a:buChar char="○"/>
              <a:defRPr sz="1400"/>
            </a:lvl8pPr>
            <a:lvl9pPr lvl="8" rtl="0">
              <a:spcBef>
                <a:spcPts val="0"/>
              </a:spcBef>
              <a:buSzPts val="1400"/>
              <a:buChar char="■"/>
              <a:defRPr sz="1400"/>
            </a:lvl9pPr>
          </a:lstStyle>
          <a:p/>
        </p:txBody>
      </p:sp>
      <p:sp>
        <p:nvSpPr>
          <p:cNvPr id="37" name="Shape 3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00FF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Clr>
                <a:srgbClr val="0000FF"/>
              </a:buClr>
              <a:buSzPts val="1400"/>
              <a:buChar char="○"/>
              <a:defRPr sz="1400"/>
            </a:lvl2pPr>
            <a:lvl3pPr lvl="2" rtl="0">
              <a:spcBef>
                <a:spcPts val="0"/>
              </a:spcBef>
              <a:buClr>
                <a:srgbClr val="0000FF"/>
              </a:buClr>
              <a:buSzPts val="1400"/>
              <a:buChar char="■"/>
              <a:defRPr sz="1400"/>
            </a:lvl3pPr>
            <a:lvl4pPr lvl="3" rtl="0">
              <a:spcBef>
                <a:spcPts val="0"/>
              </a:spcBef>
              <a:buSzPts val="1400"/>
              <a:buChar char="●"/>
              <a:defRPr sz="1400"/>
            </a:lvl4pPr>
            <a:lvl5pPr lvl="4" rtl="0">
              <a:spcBef>
                <a:spcPts val="0"/>
              </a:spcBef>
              <a:buSzPts val="1400"/>
              <a:buChar char="○"/>
              <a:defRPr sz="1400"/>
            </a:lvl5pPr>
            <a:lvl6pPr lvl="5" rtl="0">
              <a:spcBef>
                <a:spcPts val="0"/>
              </a:spcBef>
              <a:buSzPts val="1400"/>
              <a:buChar char="■"/>
              <a:defRPr sz="1400"/>
            </a:lvl6pPr>
            <a:lvl7pPr lvl="6" rtl="0">
              <a:spcBef>
                <a:spcPts val="0"/>
              </a:spcBef>
              <a:buSzPts val="1400"/>
              <a:buChar char="●"/>
              <a:defRPr sz="1400"/>
            </a:lvl7pPr>
            <a:lvl8pPr lvl="7" rtl="0">
              <a:spcBef>
                <a:spcPts val="0"/>
              </a:spcBef>
              <a:buSzPts val="1400"/>
              <a:buChar char="○"/>
              <a:defRPr sz="1400"/>
            </a:lvl8pPr>
            <a:lvl9pPr lvl="8" rtl="0">
              <a:spcBef>
                <a:spcPts val="0"/>
              </a:spcBef>
              <a:buSzPts val="1400"/>
              <a:buChar char="■"/>
              <a:defRPr sz="14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5800"/>
              <a:buNone/>
              <a:defRPr/>
            </a:lvl1pPr>
            <a:lvl2pPr lvl="1">
              <a:spcBef>
                <a:spcPts val="0"/>
              </a:spcBef>
              <a:buSzPts val="5800"/>
              <a:buNone/>
              <a:defRPr/>
            </a:lvl2pPr>
            <a:lvl3pPr lvl="2">
              <a:spcBef>
                <a:spcPts val="0"/>
              </a:spcBef>
              <a:buSzPts val="5800"/>
              <a:buNone/>
              <a:defRPr/>
            </a:lvl3pPr>
            <a:lvl4pPr lvl="3">
              <a:spcBef>
                <a:spcPts val="0"/>
              </a:spcBef>
              <a:buSzPts val="5800"/>
              <a:buNone/>
              <a:defRPr/>
            </a:lvl4pPr>
            <a:lvl5pPr lvl="4">
              <a:spcBef>
                <a:spcPts val="0"/>
              </a:spcBef>
              <a:buSzPts val="5800"/>
              <a:buNone/>
              <a:defRPr/>
            </a:lvl5pPr>
            <a:lvl6pPr lvl="5">
              <a:spcBef>
                <a:spcPts val="0"/>
              </a:spcBef>
              <a:buSzPts val="5800"/>
              <a:buNone/>
              <a:defRPr/>
            </a:lvl6pPr>
            <a:lvl7pPr lvl="6">
              <a:spcBef>
                <a:spcPts val="0"/>
              </a:spcBef>
              <a:buSzPts val="5800"/>
              <a:buNone/>
              <a:defRPr/>
            </a:lvl7pPr>
            <a:lvl8pPr lvl="7">
              <a:spcBef>
                <a:spcPts val="0"/>
              </a:spcBef>
              <a:buSzPts val="5800"/>
              <a:buNone/>
              <a:defRPr/>
            </a:lvl8pPr>
            <a:lvl9pPr lvl="8">
              <a:spcBef>
                <a:spcPts val="0"/>
              </a:spcBef>
              <a:buSzPts val="5800"/>
              <a:buNone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ts val="1400"/>
              <a:buNone/>
              <a:defRPr sz="14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0000"/>
                </a:solidFill>
              </a:rPr>
              <a:t>‹#›</a:t>
            </a:fld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0000FF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>
              <a:spcBef>
                <a:spcPts val="480"/>
              </a:spcBef>
              <a:buClr>
                <a:srgbClr val="0000FF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>
              <a:spcBef>
                <a:spcPts val="480"/>
              </a:spcBef>
              <a:buClr>
                <a:srgbClr val="0000FF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FF0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Mario</a:t>
            </a:r>
            <a:r>
              <a:rPr lang="en"/>
              <a:t> Time Machine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Igor Carvalho </a:t>
            </a:r>
            <a:r>
              <a:rPr lang="en" sz="1400">
                <a:solidFill>
                  <a:srgbClr val="FFFF00"/>
                </a:solidFill>
              </a:rPr>
              <a:t>&amp;</a:t>
            </a:r>
            <a:r>
              <a:rPr lang="en" sz="1400"/>
              <a:t> Kayla Cinnamon</a:t>
            </a:r>
          </a:p>
        </p:txBody>
      </p:sp>
      <p:grpSp>
        <p:nvGrpSpPr>
          <p:cNvPr id="58" name="Shape 58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Shape 59"/>
            <p:cNvSpPr/>
            <p:nvPr/>
          </p:nvSpPr>
          <p:spPr>
            <a:xfrm>
              <a:off x="570875" y="4322250"/>
              <a:ext cx="443300" cy="443325"/>
            </a:xfrm>
            <a:custGeom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81250" y="4634875"/>
              <a:ext cx="47050" cy="47050"/>
            </a:xfrm>
            <a:custGeom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706077"/>
            <a:ext cx="2381800" cy="23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User Experience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0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850" y="1663525"/>
            <a:ext cx="17430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User Experience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begins in 2017 - Super Mario Odyssey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 traverses level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checkpoint is green tube with new unlocked level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2015 - Super Mario Maker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 wins the game when they reach and complete last level in 1985 - Super Mario Bros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At any time, the player can revisit times they’ve unlocked by swiping/clicking on green tube or going to the main menu</a:t>
            </a:r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8" name="Shape 168"/>
          <p:cNvSpPr/>
          <p:nvPr/>
        </p:nvSpPr>
        <p:spPr>
          <a:xfrm>
            <a:off x="7934501" y="315874"/>
            <a:ext cx="860139" cy="857387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Use Cases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0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00" y="1117300"/>
            <a:ext cx="1483324" cy="27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Use Cases</a:t>
            </a: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82" name="Shape 182"/>
          <p:cNvGrpSpPr/>
          <p:nvPr/>
        </p:nvGrpSpPr>
        <p:grpSpPr>
          <a:xfrm>
            <a:off x="8132290" y="262889"/>
            <a:ext cx="404013" cy="928725"/>
            <a:chOff x="4753325" y="2329350"/>
            <a:chExt cx="167300" cy="379800"/>
          </a:xfrm>
        </p:grpSpPr>
        <p:sp>
          <p:nvSpPr>
            <p:cNvPr id="183" name="Shape 183"/>
            <p:cNvSpPr/>
            <p:nvPr/>
          </p:nvSpPr>
          <p:spPr>
            <a:xfrm>
              <a:off x="4753325" y="2424600"/>
              <a:ext cx="167300" cy="284550"/>
            </a:xfrm>
            <a:custGeom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798500" y="2329350"/>
              <a:ext cx="76950" cy="84275"/>
            </a:xfrm>
            <a:custGeom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Shape 185"/>
          <p:cNvSpPr txBox="1"/>
          <p:nvPr>
            <p:ph idx="1" type="body"/>
          </p:nvPr>
        </p:nvSpPr>
        <p:spPr>
          <a:xfrm>
            <a:off x="922000" y="1352551"/>
            <a:ext cx="6866100" cy="236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Sally - 14 years old on iPhone X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Just installed the game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Activation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Complete Level 1 and reach the end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Browsing destinations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Swipe on tube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Setting coordinates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Displayed version is the set coordinate</a:t>
            </a: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Level 2: 2015 - Super Mario Maker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Translocation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Jump into the tube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Deactivation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Appears at end of level so Sally needs to complete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 sz="1400"/>
              <a:t>the next level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125" y="1381500"/>
            <a:ext cx="1743975" cy="3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8788" y="2688111"/>
            <a:ext cx="446675" cy="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7202263" y="3237425"/>
            <a:ext cx="5397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1985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6812575" y="2343150"/>
            <a:ext cx="1437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Super Mario Bros.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3975" y="758325"/>
            <a:ext cx="1270099" cy="15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Use Cases</a:t>
            </a:r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97" name="Shape 197"/>
          <p:cNvGrpSpPr/>
          <p:nvPr/>
        </p:nvGrpSpPr>
        <p:grpSpPr>
          <a:xfrm>
            <a:off x="8132290" y="262889"/>
            <a:ext cx="404013" cy="928725"/>
            <a:chOff x="4753325" y="2329350"/>
            <a:chExt cx="167300" cy="379800"/>
          </a:xfrm>
        </p:grpSpPr>
        <p:sp>
          <p:nvSpPr>
            <p:cNvPr id="198" name="Shape 198"/>
            <p:cNvSpPr/>
            <p:nvPr/>
          </p:nvSpPr>
          <p:spPr>
            <a:xfrm>
              <a:off x="4753325" y="2424600"/>
              <a:ext cx="167300" cy="284550"/>
            </a:xfrm>
            <a:custGeom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4798500" y="2329350"/>
              <a:ext cx="76950" cy="84275"/>
            </a:xfrm>
            <a:custGeom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Shape 200"/>
          <p:cNvSpPr txBox="1"/>
          <p:nvPr>
            <p:ph idx="1" type="body"/>
          </p:nvPr>
        </p:nvSpPr>
        <p:spPr>
          <a:xfrm>
            <a:off x="922000" y="1581150"/>
            <a:ext cx="7471500" cy="257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Jim</a:t>
            </a:r>
            <a:r>
              <a:rPr lang="en" sz="1400"/>
              <a:t> - 21 years old using Lenovo PC, has already reached Level 4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By doing so he has unlocked a new area on the newest version of Mario (Level 1 - 2017)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Activation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Open map view with all levels shown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Browsing destinations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Look through completed levels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Setting coordinates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Raleway Light"/>
              <a:buChar char="○"/>
            </a:pPr>
            <a:r>
              <a:rPr lang="en" sz="1400"/>
              <a:t>Click on new area stemming from Level 1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Translocation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Additional level loads and Jim can play in 2017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Deactivation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 sz="1400"/>
              <a:t>Map disappears and Jim would have to open it again to travel back in time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Interface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0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6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925" y="1464600"/>
            <a:ext cx="1729673" cy="2421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Interface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Live demo!</a:t>
            </a: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15" name="Shape 215"/>
          <p:cNvGrpSpPr/>
          <p:nvPr/>
        </p:nvGrpSpPr>
        <p:grpSpPr>
          <a:xfrm>
            <a:off x="8026547" y="294992"/>
            <a:ext cx="965320" cy="868990"/>
            <a:chOff x="2583325" y="2972875"/>
            <a:chExt cx="462850" cy="445750"/>
          </a:xfrm>
        </p:grpSpPr>
        <p:sp>
          <p:nvSpPr>
            <p:cNvPr id="216" name="Shape 216"/>
            <p:cNvSpPr/>
            <p:nvPr/>
          </p:nvSpPr>
          <p:spPr>
            <a:xfrm>
              <a:off x="2701775" y="3323350"/>
              <a:ext cx="225950" cy="95275"/>
            </a:xfrm>
            <a:custGeom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583325" y="2972875"/>
              <a:ext cx="462850" cy="337075"/>
            </a:xfrm>
            <a:custGeom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625" y="1278375"/>
            <a:ext cx="3300025" cy="31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Interface System Analysis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0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7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950" y="1464600"/>
            <a:ext cx="1940661" cy="2421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Interface System Analysis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game true to Mario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Green pipe is a classic transportation method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Playing through levels gives incentive to play the game and earn the older versions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machine is purely visual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Intended to blend into the game and be an intuitive part of gameplay</a:t>
            </a: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18</a:t>
            </a:r>
          </a:p>
        </p:txBody>
      </p:sp>
      <p:grpSp>
        <p:nvGrpSpPr>
          <p:cNvPr id="233" name="Shape 233"/>
          <p:cNvGrpSpPr/>
          <p:nvPr/>
        </p:nvGrpSpPr>
        <p:grpSpPr>
          <a:xfrm>
            <a:off x="7971377" y="322332"/>
            <a:ext cx="922093" cy="686871"/>
            <a:chOff x="4610450" y="3703750"/>
            <a:chExt cx="453050" cy="332175"/>
          </a:xfrm>
        </p:grpSpPr>
        <p:sp>
          <p:nvSpPr>
            <p:cNvPr id="234" name="Shape 234"/>
            <p:cNvSpPr/>
            <p:nvPr/>
          </p:nvSpPr>
          <p:spPr>
            <a:xfrm>
              <a:off x="4610450" y="3703750"/>
              <a:ext cx="453050" cy="332175"/>
            </a:xfrm>
            <a:custGeom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642200" y="3730000"/>
              <a:ext cx="389550" cy="249150"/>
            </a:xfrm>
            <a:custGeom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2" type="sldNum"/>
          </p:nvPr>
        </p:nvSpPr>
        <p:spPr>
          <a:xfrm>
            <a:off x="8604300" y="45252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1" name="Shape 241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9600">
                <a:solidFill>
                  <a:srgbClr val="FF0000"/>
                </a:solidFill>
              </a:rPr>
              <a:t>Thanks!</a:t>
            </a:r>
          </a:p>
        </p:txBody>
      </p:sp>
      <p:sp>
        <p:nvSpPr>
          <p:cNvPr id="242" name="Shape 242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600"/>
              <a:t>Any questions?</a:t>
            </a:r>
          </a:p>
        </p:txBody>
      </p:sp>
      <p:sp>
        <p:nvSpPr>
          <p:cNvPr id="243" name="Shape 243"/>
          <p:cNvSpPr/>
          <p:nvPr/>
        </p:nvSpPr>
        <p:spPr>
          <a:xfrm>
            <a:off x="8054234" y="327815"/>
            <a:ext cx="798007" cy="725835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375" y="1161193"/>
            <a:ext cx="2568501" cy="3175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Design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Concept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0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175" y="1464600"/>
            <a:ext cx="2421543" cy="2421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/>
              <a:t>Design Concept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In-game time machine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travel through different versions of Mario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From 1985 to 2017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in 2017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Unlock new worlds, moving earlier and earlier</a:t>
            </a:r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78" name="Shape 78"/>
          <p:cNvGrpSpPr/>
          <p:nvPr/>
        </p:nvGrpSpPr>
        <p:grpSpPr>
          <a:xfrm>
            <a:off x="8083998" y="366108"/>
            <a:ext cx="842135" cy="713336"/>
            <a:chOff x="1922075" y="1629000"/>
            <a:chExt cx="437200" cy="437200"/>
          </a:xfrm>
        </p:grpSpPr>
        <p:sp>
          <p:nvSpPr>
            <p:cNvPr id="79" name="Shape 79"/>
            <p:cNvSpPr/>
            <p:nvPr/>
          </p:nvSpPr>
          <p:spPr>
            <a:xfrm>
              <a:off x="2208425" y="1629000"/>
              <a:ext cx="150850" cy="150850"/>
            </a:xfrm>
            <a:custGeom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922075" y="1686400"/>
              <a:ext cx="379800" cy="379800"/>
            </a:xfrm>
            <a:custGeom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125" y="1381500"/>
            <a:ext cx="1743975" cy="3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8788" y="2688111"/>
            <a:ext cx="446675" cy="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7202263" y="3237425"/>
            <a:ext cx="5397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1985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6812575" y="2343150"/>
            <a:ext cx="1437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Super Mario Bros.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Design Concept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We’ve both played different versions of Mario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it true to Mario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Considered using mushrooms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○"/>
            </a:pPr>
            <a:r>
              <a:rPr lang="en"/>
              <a:t>Pipes imply transportation</a:t>
            </a: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92" name="Shape 92"/>
          <p:cNvGrpSpPr/>
          <p:nvPr/>
        </p:nvGrpSpPr>
        <p:grpSpPr>
          <a:xfrm>
            <a:off x="8083998" y="366108"/>
            <a:ext cx="842135" cy="713336"/>
            <a:chOff x="1922075" y="1629000"/>
            <a:chExt cx="437200" cy="437200"/>
          </a:xfrm>
        </p:grpSpPr>
        <p:sp>
          <p:nvSpPr>
            <p:cNvPr id="93" name="Shape 93"/>
            <p:cNvSpPr/>
            <p:nvPr/>
          </p:nvSpPr>
          <p:spPr>
            <a:xfrm>
              <a:off x="2208425" y="1629000"/>
              <a:ext cx="150850" cy="150850"/>
            </a:xfrm>
            <a:custGeom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922075" y="1686400"/>
              <a:ext cx="379800" cy="379800"/>
            </a:xfrm>
            <a:custGeom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125" y="1381500"/>
            <a:ext cx="1743975" cy="3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8788" y="2688111"/>
            <a:ext cx="446675" cy="5955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7202263" y="3237425"/>
            <a:ext cx="5397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1985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812575" y="2343150"/>
            <a:ext cx="1437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Super Mario Bros.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Technology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0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575" y="1464600"/>
            <a:ext cx="1816156" cy="242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Technology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 and mobile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from previous Mario platforms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Swiping and clicking functionality is easier than with controller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An homage to old Mario</a:t>
            </a:r>
            <a:br>
              <a:rPr lang="en"/>
            </a:br>
            <a:r>
              <a:rPr lang="en"/>
              <a:t>with new technology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easily </a:t>
            </a:r>
            <a:r>
              <a:rPr lang="en"/>
              <a:t>accessible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Developed in Unity</a:t>
            </a: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13" name="Shape 113"/>
          <p:cNvGrpSpPr/>
          <p:nvPr/>
        </p:nvGrpSpPr>
        <p:grpSpPr>
          <a:xfrm>
            <a:off x="7971415" y="410167"/>
            <a:ext cx="945212" cy="659743"/>
            <a:chOff x="5255200" y="3006475"/>
            <a:chExt cx="511700" cy="378575"/>
          </a:xfrm>
        </p:grpSpPr>
        <p:sp>
          <p:nvSpPr>
            <p:cNvPr id="114" name="Shape 114"/>
            <p:cNvSpPr/>
            <p:nvPr/>
          </p:nvSpPr>
          <p:spPr>
            <a:xfrm>
              <a:off x="5255200" y="3006475"/>
              <a:ext cx="349900" cy="349875"/>
            </a:xfrm>
            <a:custGeom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5567825" y="3185975"/>
              <a:ext cx="199075" cy="199075"/>
            </a:xfrm>
            <a:custGeom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Shape 116"/>
          <p:cNvSpPr/>
          <p:nvPr/>
        </p:nvSpPr>
        <p:spPr>
          <a:xfrm>
            <a:off x="5773740" y="3042150"/>
            <a:ext cx="1052966" cy="1344745"/>
          </a:xfrm>
          <a:custGeom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98050" y="3041750"/>
            <a:ext cx="780096" cy="1344745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7222308" y="3131184"/>
            <a:ext cx="1216740" cy="1165904"/>
            <a:chOff x="2583325" y="2972875"/>
            <a:chExt cx="462850" cy="445750"/>
          </a:xfrm>
        </p:grpSpPr>
        <p:sp>
          <p:nvSpPr>
            <p:cNvPr id="119" name="Shape 119"/>
            <p:cNvSpPr/>
            <p:nvPr/>
          </p:nvSpPr>
          <p:spPr>
            <a:xfrm>
              <a:off x="2701775" y="3323350"/>
              <a:ext cx="225950" cy="95275"/>
            </a:xfrm>
            <a:custGeom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583325" y="2972875"/>
              <a:ext cx="462850" cy="337075"/>
            </a:xfrm>
            <a:custGeom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38" y="3498060"/>
            <a:ext cx="432125" cy="4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150" y="3498060"/>
            <a:ext cx="432125" cy="4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600" y="3378235"/>
            <a:ext cx="432125" cy="4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User Analysis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0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150" y="-431344"/>
            <a:ext cx="3532500" cy="4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User Analysis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Mario lovers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Stay true to the franchise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and PC gamers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Have intuitive controls</a:t>
            </a: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Tap and swipe; WASD and spacebar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Previous experience is not required</a:t>
            </a:r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38" name="Shape 138"/>
          <p:cNvGrpSpPr/>
          <p:nvPr/>
        </p:nvGrpSpPr>
        <p:grpSpPr>
          <a:xfrm>
            <a:off x="8018888" y="374442"/>
            <a:ext cx="815911" cy="763038"/>
            <a:chOff x="3955900" y="2984500"/>
            <a:chExt cx="414000" cy="422525"/>
          </a:xfrm>
        </p:grpSpPr>
        <p:sp>
          <p:nvSpPr>
            <p:cNvPr id="139" name="Shape 139"/>
            <p:cNvSpPr/>
            <p:nvPr/>
          </p:nvSpPr>
          <p:spPr>
            <a:xfrm>
              <a:off x="3955900" y="2984500"/>
              <a:ext cx="315700" cy="315675"/>
            </a:xfrm>
            <a:custGeom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3992525" y="3021125"/>
              <a:ext cx="242425" cy="242425"/>
            </a:xfrm>
            <a:custGeom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215400" y="3253150"/>
              <a:ext cx="154500" cy="153875"/>
            </a:xfrm>
            <a:custGeom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600"/>
              <a:t>User Analysis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 is Mario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Actions are the same as the how they were in year the user is playing in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NPCs will act the way they did in the year the user is playing in</a:t>
            </a:r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49" name="Shape 149"/>
          <p:cNvGrpSpPr/>
          <p:nvPr/>
        </p:nvGrpSpPr>
        <p:grpSpPr>
          <a:xfrm>
            <a:off x="8018888" y="374442"/>
            <a:ext cx="815911" cy="763038"/>
            <a:chOff x="3955900" y="2984500"/>
            <a:chExt cx="414000" cy="422525"/>
          </a:xfrm>
        </p:grpSpPr>
        <p:sp>
          <p:nvSpPr>
            <p:cNvPr id="150" name="Shape 150"/>
            <p:cNvSpPr/>
            <p:nvPr/>
          </p:nvSpPr>
          <p:spPr>
            <a:xfrm>
              <a:off x="3955900" y="2984500"/>
              <a:ext cx="315700" cy="315675"/>
            </a:xfrm>
            <a:custGeom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992525" y="3021125"/>
              <a:ext cx="242425" cy="242425"/>
            </a:xfrm>
            <a:custGeom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215400" y="3253150"/>
              <a:ext cx="154500" cy="153875"/>
            </a:xfrm>
            <a:custGeom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24755" r="0" t="50896"/>
          <a:stretch/>
        </p:blipFill>
        <p:spPr>
          <a:xfrm>
            <a:off x="6113250" y="3223525"/>
            <a:ext cx="2176275" cy="13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